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72" r:id="rId7"/>
    <p:sldId id="290" r:id="rId8"/>
    <p:sldId id="275" r:id="rId9"/>
    <p:sldId id="274" r:id="rId10"/>
    <p:sldId id="261" r:id="rId11"/>
    <p:sldId id="276" r:id="rId12"/>
    <p:sldId id="278" r:id="rId13"/>
    <p:sldId id="291" r:id="rId14"/>
    <p:sldId id="277" r:id="rId15"/>
    <p:sldId id="279" r:id="rId16"/>
    <p:sldId id="280" r:id="rId17"/>
    <p:sldId id="281" r:id="rId18"/>
    <p:sldId id="282" r:id="rId19"/>
    <p:sldId id="283" r:id="rId20"/>
    <p:sldId id="292" r:id="rId21"/>
    <p:sldId id="284" r:id="rId22"/>
    <p:sldId id="295" r:id="rId23"/>
    <p:sldId id="296" r:id="rId24"/>
    <p:sldId id="297" r:id="rId25"/>
    <p:sldId id="298" r:id="rId26"/>
    <p:sldId id="299" r:id="rId27"/>
    <p:sldId id="285" r:id="rId28"/>
    <p:sldId id="293" r:id="rId29"/>
    <p:sldId id="286" r:id="rId30"/>
    <p:sldId id="300" r:id="rId31"/>
    <p:sldId id="301" r:id="rId32"/>
    <p:sldId id="302" r:id="rId33"/>
    <p:sldId id="294" r:id="rId34"/>
    <p:sldId id="287" r:id="rId35"/>
    <p:sldId id="303" r:id="rId36"/>
    <p:sldId id="304" r:id="rId37"/>
    <p:sldId id="288" r:id="rId38"/>
    <p:sldId id="289" r:id="rId39"/>
    <p:sldId id="305" r:id="rId40"/>
    <p:sldId id="306" r:id="rId41"/>
    <p:sldId id="2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5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82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6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 Math" panose="02040503050406030204" pitchFamily="18" charset="0"/>
          <a:ea typeface="Cambria Math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081" y="4277032"/>
            <a:ext cx="6646607" cy="808061"/>
          </a:xfrm>
        </p:spPr>
        <p:txBody>
          <a:bodyPr/>
          <a:lstStyle/>
          <a:p>
            <a:r>
              <a:rPr lang="en-US" sz="3200">
                <a:latin typeface="Cambria Math" panose="02040503050406030204" pitchFamily="18" charset="0"/>
                <a:ea typeface="Cambria Math" panose="02040503050406030204" pitchFamily="18" charset="0"/>
                <a:cs typeface="Adobe Arabic" panose="02040503050201020203" pitchFamily="18" charset="-78"/>
              </a:rPr>
              <a:t>CÁC HỆ THỐNG TRỰC QUAN HÓA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568" y="5557394"/>
            <a:ext cx="4249747" cy="440284"/>
          </a:xfrm>
        </p:spPr>
        <p:txBody>
          <a:bodyPr>
            <a:normAutofit/>
          </a:bodyPr>
          <a:lstStyle/>
          <a:p>
            <a:r>
              <a:rPr lang="en-US" sz="2000">
                <a:ea typeface="Cambria Math" panose="02040503050406030204" pitchFamily="18" charset="0"/>
              </a:rPr>
              <a:t>VŨ MINH HƯNG – VŨ TRANG LINH</a:t>
            </a:r>
            <a:endParaRPr lang="en-US" sz="2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613" y="2989006"/>
            <a:ext cx="5211097" cy="875365"/>
          </a:xfrm>
        </p:spPr>
        <p:txBody>
          <a:bodyPr/>
          <a:lstStyle/>
          <a:p>
            <a:r>
              <a:rPr lang="en-US"/>
              <a:t>1.2. DỮ LIỆU đa biến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CDA5A59-D040-4784-97DE-9C5A99865070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4175C8E9-EC1A-4561-8D13-1335C5D759D5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10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xmdvtool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Worcester Polytechnic Institute, USA.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Phiên bản đầu tiên ra mắt năm 1994.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Sử dụng rộng rãi trong các lĩnh vực như sinh tin học, thống kê dân số…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Tableau (trả phí), Spotfire (trả phí)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92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41522" y="1111045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2A21C6-910F-400A-909C-7A7DC2A3F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17" y="462844"/>
            <a:ext cx="6475617" cy="59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8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xmdvtool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1700984"/>
            <a:ext cx="8082792" cy="4045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Bao gồm 5 ph</a:t>
            </a:r>
            <a:r>
              <a:rPr lang="vi-VN" sz="1800"/>
              <a:t>ư</a:t>
            </a:r>
            <a:r>
              <a:rPr lang="en-US" sz="1800"/>
              <a:t>ơng pháp phổ biến trực quan hóa dữ liệu đa biến: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Scatterplot: </a:t>
            </a:r>
            <a:r>
              <a:rPr lang="en-US" sz="1800"/>
              <a:t>biểu đồ phân tán.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Star Glyphs: </a:t>
            </a:r>
            <a:r>
              <a:rPr lang="en-US" sz="1800"/>
              <a:t>biểu đồ hình sao.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Parallel Coordinates: </a:t>
            </a:r>
            <a:r>
              <a:rPr lang="en-US" sz="1800"/>
              <a:t>các biến đầu vào đ</a:t>
            </a:r>
            <a:r>
              <a:rPr lang="vi-VN" sz="1800"/>
              <a:t>ư</a:t>
            </a:r>
            <a:r>
              <a:rPr lang="en-US" sz="1800"/>
              <a:t>ợc biểu diễn bởi các trục song song.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Dimensional Stacking: </a:t>
            </a:r>
            <a:r>
              <a:rPr lang="en-US" sz="1800"/>
              <a:t>xếp chồng các chiều dữ liệu.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Pixel-oriented Display: </a:t>
            </a:r>
            <a:r>
              <a:rPr lang="en-US" sz="1800"/>
              <a:t>hiển thị các điểm dữ liệu nh</a:t>
            </a:r>
            <a:r>
              <a:rPr lang="vi-VN" sz="1800"/>
              <a:t>ư</a:t>
            </a:r>
            <a:r>
              <a:rPr lang="en-US" sz="1800"/>
              <a:t> các điểm ảnh.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Dữ liệu có thể đ</a:t>
            </a:r>
            <a:r>
              <a:rPr lang="vi-VN" sz="1800"/>
              <a:t>ư</a:t>
            </a:r>
            <a:r>
              <a:rPr lang="en-US" sz="1800"/>
              <a:t>ợc biểu diễn chuyển đổi qua lại giữa các cách trực quan hóa nêu trên mà không bị mất đi thông tin của các điểm dữ liệu đ</a:t>
            </a:r>
            <a:r>
              <a:rPr lang="vi-VN" sz="1800"/>
              <a:t>ư</a:t>
            </a:r>
            <a:r>
              <a:rPr lang="en-US" sz="1800"/>
              <a:t>ợc đánh dấu.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thêm các công cụ thao tác với dữ liệu lớn: giảm chiều dữ liệu, phân cụm dữ liệu…</a:t>
            </a: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/>
          <p:nvPr/>
        </p:nvCxnSpPr>
        <p:spPr>
          <a:xfrm>
            <a:off x="3451123" y="1700984"/>
            <a:ext cx="0" cy="4041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C02FBBC4-8EF4-460F-AE78-B927AFCB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56157" y="1376516"/>
            <a:ext cx="0" cy="4246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8EDDEA2-3A6C-48AF-A3C2-5FFDD22F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99" y="694287"/>
            <a:ext cx="5996711" cy="52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7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56157" y="1376516"/>
            <a:ext cx="0" cy="4246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66BC82-1CEA-43F0-8A08-40A49E91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307609"/>
            <a:ext cx="8020051" cy="61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56157" y="1376516"/>
            <a:ext cx="0" cy="4246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D143FD2-71E9-476C-ADF8-4E5355A3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87637"/>
            <a:ext cx="7793251" cy="59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613" y="3205316"/>
            <a:ext cx="4866968" cy="659055"/>
          </a:xfrm>
        </p:spPr>
        <p:txBody>
          <a:bodyPr/>
          <a:lstStyle/>
          <a:p>
            <a:r>
              <a:rPr lang="en-US"/>
              <a:t>1.3. DỮ LIỆU đồ thị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D8B94D5-A57E-4AF9-B579-6AF8207AFFE1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E86685B2-5324-445D-8E37-762F1A621984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17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5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Graphviz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một th</a:t>
            </a:r>
            <a:r>
              <a:rPr lang="vi-VN" sz="1800"/>
              <a:t>ư</a:t>
            </a:r>
            <a:r>
              <a:rPr lang="en-US" sz="1800"/>
              <a:t> viện mã nguồn mở các thuật toán về biển diễn đồ thị, ban đầu đ</a:t>
            </a:r>
            <a:r>
              <a:rPr lang="vi-VN" sz="1800"/>
              <a:t>ư</a:t>
            </a:r>
            <a:r>
              <a:rPr lang="en-US" sz="1800"/>
              <a:t>ợc phát triển bởi AT&amp;T Research.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Yêu cầu dữ liệu đầu vào là mô tả đồ thị viết bằng ngôn ngữ DOT.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Windows, Mac.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Tom Sawyer Software (trả phí)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Graphviz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Bao gồm 4 cách trình bày đồ thị: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dot: </a:t>
            </a:r>
            <a:r>
              <a:rPr lang="en-US" sz="1800"/>
              <a:t>trình bày đồ thị theo dạng phân cấp.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neato: </a:t>
            </a:r>
            <a:r>
              <a:rPr lang="en-US" sz="1800"/>
              <a:t>sử dụng mô hình lò xo, phù hợp cho đồ thị vô h</a:t>
            </a:r>
            <a:r>
              <a:rPr lang="vi-VN" sz="1800"/>
              <a:t>ư</a:t>
            </a:r>
            <a:r>
              <a:rPr lang="en-US" sz="1800"/>
              <a:t>ớng, kích th</a:t>
            </a:r>
            <a:r>
              <a:rPr lang="vi-VN" sz="1800"/>
              <a:t>ư</a:t>
            </a:r>
            <a:r>
              <a:rPr lang="en-US" sz="1800"/>
              <a:t>ớc dưới 1000 đỉnh.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circos: </a:t>
            </a:r>
            <a:r>
              <a:rPr lang="en-US" sz="1800"/>
              <a:t>phù hợp cho đồ thị có nhiều chu trình, ví dụ nh</a:t>
            </a:r>
            <a:r>
              <a:rPr lang="vi-VN" sz="1800"/>
              <a:t>ư</a:t>
            </a:r>
            <a:r>
              <a:rPr lang="en-US" sz="1800"/>
              <a:t> mạng viễn thông.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fdp: </a:t>
            </a:r>
            <a:r>
              <a:rPr lang="en-US" sz="1800"/>
              <a:t>sử dụng mô hình lò xo, phù hợp cho đồ thị vô h</a:t>
            </a:r>
            <a:r>
              <a:rPr lang="vi-VN" sz="1800"/>
              <a:t>ư</a:t>
            </a:r>
            <a:r>
              <a:rPr lang="en-US" sz="1800"/>
              <a:t>ớng.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Cú pháp của ngôn ngữ mô tả đồ thị: mỗi dòng lệnh định nghĩa các thuộc tính của đồ thị, một đỉnh, hoặc một cạnh.</a:t>
            </a: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2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/>
              <a:t>NỘI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592461" cy="2519363"/>
          </a:xfrm>
        </p:spPr>
        <p:txBody>
          <a:bodyPr/>
          <a:lstStyle/>
          <a:p>
            <a:r>
              <a:rPr lang="en-US"/>
              <a:t>Giới thiệu</a:t>
            </a:r>
            <a:endParaRPr lang="en-US" dirty="0"/>
          </a:p>
          <a:p>
            <a:r>
              <a:rPr lang="en-US"/>
              <a:t>Các hệ thống dựa trên loại dữ liệu</a:t>
            </a:r>
            <a:endParaRPr lang="en-US" dirty="0"/>
          </a:p>
          <a:p>
            <a:r>
              <a:rPr lang="en-US"/>
              <a:t>Các hệ thống dựa trên loại phân tích</a:t>
            </a:r>
            <a:endParaRPr lang="en-US" dirty="0"/>
          </a:p>
          <a:p>
            <a:r>
              <a:rPr lang="en-US"/>
              <a:t>Phân tích và trực quan hóa dữ liệu dạng text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1B01F3-FF34-4B32-A65E-7A4968EF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57" y="882944"/>
            <a:ext cx="8244372" cy="50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759" y="2981862"/>
            <a:ext cx="1759964" cy="567813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/>
              <a:t>Ví dụ về DOT languague: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85651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BCF969-8C51-4523-BCF2-0B05720D2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" b="30999"/>
          <a:stretch/>
        </p:blipFill>
        <p:spPr>
          <a:xfrm>
            <a:off x="5308050" y="911250"/>
            <a:ext cx="3302550" cy="49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2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964" y="3031023"/>
            <a:ext cx="1907437" cy="567813"/>
          </a:xfrm>
        </p:spPr>
        <p:txBody>
          <a:bodyPr>
            <a:normAutofit fontScale="92500"/>
          </a:bodyPr>
          <a:lstStyle/>
          <a:p>
            <a:r>
              <a:rPr lang="en-US" sz="2000" b="1"/>
              <a:t>Đồ thị dạng dot: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68419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1379FF-4825-4749-87EB-991A9FB8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49" y="1829439"/>
            <a:ext cx="9139705" cy="33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8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964" y="3031023"/>
            <a:ext cx="1907437" cy="567813"/>
          </a:xfrm>
        </p:spPr>
        <p:txBody>
          <a:bodyPr>
            <a:normAutofit fontScale="92500"/>
          </a:bodyPr>
          <a:lstStyle/>
          <a:p>
            <a:r>
              <a:rPr lang="en-US" sz="2000" b="1"/>
              <a:t>Đồ thị dạng fdp: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68419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9FDD9F-B81B-46E1-968F-AFDBFA83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49" y="1160206"/>
            <a:ext cx="7545802" cy="48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3535" y="5043948"/>
            <a:ext cx="9144000" cy="808061"/>
          </a:xfrm>
        </p:spPr>
        <p:txBody>
          <a:bodyPr/>
          <a:lstStyle/>
          <a:p>
            <a:r>
              <a:rPr lang="en-US" sz="3200">
                <a:latin typeface="Cambria Math" panose="02040503050406030204" pitchFamily="18" charset="0"/>
                <a:ea typeface="Cambria Math" panose="02040503050406030204" pitchFamily="18" charset="0"/>
                <a:cs typeface="Adobe Arabic" panose="02040503050201020203" pitchFamily="18" charset="-78"/>
              </a:rPr>
              <a:t>2. CÁC HỆ THỐNG DỰA TRÊN LOẠI phân tích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344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613" y="3205316"/>
            <a:ext cx="4866968" cy="659055"/>
          </a:xfrm>
        </p:spPr>
        <p:txBody>
          <a:bodyPr/>
          <a:lstStyle/>
          <a:p>
            <a:r>
              <a:rPr lang="en-US"/>
              <a:t>2.1. Thống kê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9EAEABB-FF90-4DB2-88CA-1EE7C7573743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BA4138EF-B1DF-4C61-B450-E3DB54B50A19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25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0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ggobi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7"/>
            <a:ext cx="8082792" cy="262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một công cụ thống kê cho phép phân tích và trực quan hóa dữ liệu đa biến.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các kỹ s</a:t>
            </a:r>
            <a:r>
              <a:rPr lang="vi-VN" sz="1800"/>
              <a:t>ư</a:t>
            </a:r>
            <a:r>
              <a:rPr lang="en-US" sz="1800"/>
              <a:t> ở Bellcore, Inc đầu những năm 1990.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Windows, Mac.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SPSS (trả phí), SAS (trả phí).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654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ggobi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Hỗ trợ nhiều loại biểu đồ: biểu đồ phân tán, biểu đồ cột, đồ thị, các trục song song.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Tính năng </a:t>
            </a:r>
            <a:r>
              <a:rPr lang="en-US" sz="1800" i="1"/>
              <a:t>Grand tours: </a:t>
            </a:r>
            <a:r>
              <a:rPr lang="en-US" sz="1800"/>
              <a:t>hiển thị cùng lúc nhiều loại biểu đồ cho các mục đích phân tích khác nhau từ dữ liệu.</a:t>
            </a:r>
            <a:endParaRPr lang="en-US" sz="1800" i="1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đ</a:t>
            </a:r>
            <a:r>
              <a:rPr lang="vi-VN" sz="1800"/>
              <a:t>ư</a:t>
            </a:r>
            <a:r>
              <a:rPr lang="en-US" sz="1800"/>
              <a:t>ợc các th</a:t>
            </a:r>
            <a:r>
              <a:rPr lang="vi-VN" sz="1800"/>
              <a:t>ư</a:t>
            </a:r>
            <a:r>
              <a:rPr lang="en-US" sz="1800"/>
              <a:t> viện thống kê của 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9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E4A2CC6-366C-410B-988E-0DD29836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0" y="438694"/>
            <a:ext cx="7225782" cy="62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Grand tour: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4DB2DF-7CA6-414E-9DCD-DB33E1F1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44" y="428394"/>
            <a:ext cx="8094656" cy="60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7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819" y="4955458"/>
            <a:ext cx="8622891" cy="808061"/>
          </a:xfrm>
        </p:spPr>
        <p:txBody>
          <a:bodyPr/>
          <a:lstStyle/>
          <a:p>
            <a:r>
              <a:rPr lang="en-US" sz="3200">
                <a:latin typeface="Cambria Math" panose="02040503050406030204" pitchFamily="18" charset="0"/>
                <a:ea typeface="Cambria Math" panose="02040503050406030204" pitchFamily="18" charset="0"/>
                <a:cs typeface="Adobe Arabic" panose="02040503050201020203" pitchFamily="18" charset="-78"/>
              </a:rPr>
              <a:t>1. CÁC HỆ THỐNG DỰA TRÊN LOẠI DỮ LIỆU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570516D2-467D-4B8D-BAE1-5968D6592B7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3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7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303" y="3205316"/>
            <a:ext cx="5584724" cy="659055"/>
          </a:xfrm>
        </p:spPr>
        <p:txBody>
          <a:bodyPr/>
          <a:lstStyle/>
          <a:p>
            <a:r>
              <a:rPr lang="en-US"/>
              <a:t>2.2. Không – thời gian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02E987-0F10-4D90-9643-300E8D01C405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B185DC3F-5944-4859-B154-CE0B96F6BF74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30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56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/>
              <a:t>Infoscope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công ty Macrofocus.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Công cụ mạnh mẽ cho khai phá dữ liệu và thông tin không gian – thời gian một cách trực quan.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Mac, Windows.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có thu phí. Nh</a:t>
            </a:r>
            <a:r>
              <a:rPr lang="vi-VN" sz="1800"/>
              <a:t>ư</a:t>
            </a:r>
            <a:r>
              <a:rPr lang="en-US" sz="1800"/>
              <a:t>ng đã ngừng phát triển và hỗ trợ.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GRASS (miễn phí), ArcGIS (trả phí), ERDAS IMAGINE (trả phí).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Infoscope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Hỗ trợ nhiều loại biểu đồ: biểu đồ địa lý, biểu đồ phân tán, các trục song song…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hiện thị dữ liệu cả thế giới hoặc lựa chọn cục bộ theo từng quốc gia.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hiển thị nhiều biểu đồ cùng lúc và thông tin giữa các biểu đồ đ</a:t>
            </a:r>
            <a:r>
              <a:rPr lang="vi-VN" sz="1800"/>
              <a:t>ư</a:t>
            </a:r>
            <a:r>
              <a:rPr lang="en-US" sz="1800"/>
              <a:t>ợc liên kết với nhau.</a:t>
            </a:r>
          </a:p>
          <a:p>
            <a:endParaRPr lang="en-US" sz="1800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88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51355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67B13F-D223-4F1C-B17E-020F756B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04" y="758847"/>
            <a:ext cx="7031220" cy="55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9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1729" y="5260258"/>
            <a:ext cx="7796980" cy="808061"/>
          </a:xfrm>
        </p:spPr>
        <p:txBody>
          <a:bodyPr/>
          <a:lstStyle/>
          <a:p>
            <a:r>
              <a:rPr lang="en-US" sz="3200">
                <a:cs typeface="Adobe Arabic" panose="02040503050201020203" pitchFamily="18" charset="-78"/>
              </a:rPr>
              <a:t>3. Các hệ thống Trực quan hóa Dữ liệu dạng text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9186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jigsaw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Viện công nghệ Georgia.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Phần mềm khai phá các thực thể (ng</a:t>
            </a:r>
            <a:r>
              <a:rPr lang="vi-VN" sz="1800"/>
              <a:t>ư</a:t>
            </a:r>
            <a:r>
              <a:rPr lang="en-US" sz="1800"/>
              <a:t>ời, địa điểm, thời gian, tiền tệ) và mối quan hệ giữa chúng.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Hay đ</a:t>
            </a:r>
            <a:r>
              <a:rPr lang="vi-VN" sz="1800"/>
              <a:t>ư</a:t>
            </a:r>
            <a:r>
              <a:rPr lang="en-US" sz="1800"/>
              <a:t>ợc s</a:t>
            </a:r>
            <a:r>
              <a:rPr lang="vi-VN" sz="1800"/>
              <a:t>ư</a:t>
            </a:r>
            <a:r>
              <a:rPr lang="en-US" sz="1800"/>
              <a:t>̉ dụng trong các lĩnh vực như tình báo quân đội, luật pháp, báo chí…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 Nh</a:t>
            </a:r>
            <a:r>
              <a:rPr lang="vi-VN" sz="1800"/>
              <a:t>ư</a:t>
            </a:r>
            <a:r>
              <a:rPr lang="en-US" sz="1800"/>
              <a:t>ng hiện đã ngừng phát triển.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51122" y="265962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8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/>
              <a:t>jigsaw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064774"/>
            <a:ext cx="8082792" cy="347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Sử dụng nhiều view khác nhau để biểu diễn thông tin tới ngư</a:t>
            </a:r>
            <a:r>
              <a:rPr lang="vi-VN" sz="1800"/>
              <a:t>ơ</a:t>
            </a:r>
            <a:r>
              <a:rPr lang="en-US" sz="1800"/>
              <a:t>̀i dùng, bao gồm lịch, danh sách, đồ thị, biểu đồ phân tán, dòng thời gian...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Dữ liệu ở các view đ</a:t>
            </a:r>
            <a:r>
              <a:rPr lang="vi-VN" sz="1800"/>
              <a:t>ư</a:t>
            </a:r>
            <a:r>
              <a:rPr lang="en-US" sz="1800"/>
              <a:t>ợc liên kết với nhau, vì vậy thay đổi thông tin một thực thể ở view này sẽ tự động cập nhật thông tin ở các view khác.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cấu hình để mỗi view đ</a:t>
            </a:r>
            <a:r>
              <a:rPr lang="vi-VN" sz="1800"/>
              <a:t>ư</a:t>
            </a:r>
            <a:r>
              <a:rPr lang="en-US" sz="1800"/>
              <a:t>ợc chia ra một màn hình máy tính, giúp thuận tiện cho việc theo dõi, thao tác.</a:t>
            </a:r>
          </a:p>
          <a:p>
            <a:endParaRPr lang="en-US" sz="1800" i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>
            <a:cxnSpLocks/>
          </p:cNvCxnSpPr>
          <p:nvPr/>
        </p:nvCxnSpPr>
        <p:spPr>
          <a:xfrm>
            <a:off x="3411794" y="1828800"/>
            <a:ext cx="0" cy="353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031C6D0-CB9B-47BD-B195-21504C6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72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684206" y="990369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216C98-E001-4E42-AD2C-F58AE80B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70" y="1081662"/>
            <a:ext cx="8736424" cy="43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8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XIN CẢM </a:t>
            </a:r>
            <a:r>
              <a:rPr lang="vi-VN"/>
              <a:t>Ơ</a:t>
            </a:r>
            <a:r>
              <a:rPr lang="en-US"/>
              <a:t>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/>
              <a:t>Vũ Minh H</a:t>
            </a:r>
            <a:r>
              <a:rPr lang="vi-VN"/>
              <a:t>ư</a:t>
            </a:r>
            <a:r>
              <a:rPr lang="en-US"/>
              <a:t>ng</a:t>
            </a:r>
            <a:endParaRPr lang="en-US" dirty="0"/>
          </a:p>
          <a:p>
            <a:r>
              <a:rPr lang="en-US"/>
              <a:t>vuminhhung_sdh21@hus.edu.vn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484" y="2831690"/>
            <a:ext cx="5496232" cy="826204"/>
          </a:xfrm>
        </p:spPr>
        <p:txBody>
          <a:bodyPr/>
          <a:lstStyle/>
          <a:p>
            <a:r>
              <a:rPr lang="en-US"/>
              <a:t>1.1. DỮ LIỆU KHOA HỌC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9B80BCE-3D4B-4922-B6C1-0814CB368EF8}"/>
              </a:ext>
            </a:extLst>
          </p:cNvPr>
          <p:cNvSpPr txBox="1">
            <a:spLocks/>
          </p:cNvSpPr>
          <p:nvPr/>
        </p:nvSpPr>
        <p:spPr>
          <a:xfrm>
            <a:off x="5125278" y="6444841"/>
            <a:ext cx="1941444" cy="2312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6960FFC6-8D47-40ED-BEA6-5F4F60AA902C}"/>
              </a:ext>
            </a:extLst>
          </p:cNvPr>
          <p:cNvSpPr txBox="1">
            <a:spLocks/>
          </p:cNvSpPr>
          <p:nvPr/>
        </p:nvSpPr>
        <p:spPr>
          <a:xfrm>
            <a:off x="8610600" y="6444841"/>
            <a:ext cx="2743200" cy="27663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r"/>
              <a:t>4</a:t>
            </a:fld>
            <a:endParaRPr lang="en-US" sz="90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9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85968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OPENDX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Thông tin chung: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2443318"/>
            <a:ext cx="8082792" cy="2467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Phát triển bởi IBM.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Sử dụng chủ yếu cho phân tích dữ liệu khoa học kỹ thuật.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Có thể chạy trên Linux, Windows, Mac.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Là phần mềm miễn phí. Tuy nhiên hiện tại website đã ngừng hoạt động.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công cụ t</a:t>
            </a:r>
            <a:r>
              <a:rPr lang="vi-VN" sz="1800"/>
              <a:t>ư</a:t>
            </a:r>
            <a:r>
              <a:rPr lang="en-US" sz="1800"/>
              <a:t>ơng tự: AVS (trả phí), SCIRun (miễn phí)</a:t>
            </a:r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310AAC-7EF2-4ED7-9485-B6E8AC058EFC}"/>
              </a:ext>
            </a:extLst>
          </p:cNvPr>
          <p:cNvCxnSpPr/>
          <p:nvPr/>
        </p:nvCxnSpPr>
        <p:spPr>
          <a:xfrm>
            <a:off x="3441290" y="2443318"/>
            <a:ext cx="0" cy="1912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2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9BD55-4E90-4F5F-ABFC-B7927E22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81" y="621686"/>
            <a:ext cx="7646219" cy="5734664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471" y="2981862"/>
            <a:ext cx="1608251" cy="567813"/>
          </a:xfrm>
        </p:spPr>
        <p:txBody>
          <a:bodyPr>
            <a:normAutofit/>
          </a:bodyPr>
          <a:lstStyle/>
          <a:p>
            <a:r>
              <a:rPr lang="en-US" sz="2000" b="1"/>
              <a:t>Giao diện: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2841522" y="1111045"/>
            <a:ext cx="0" cy="487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48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982" y="561620"/>
            <a:ext cx="8421688" cy="966120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OPENDX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963" y="3067666"/>
            <a:ext cx="2689799" cy="1069258"/>
          </a:xfrm>
        </p:spPr>
        <p:txBody>
          <a:bodyPr>
            <a:normAutofit/>
          </a:bodyPr>
          <a:lstStyle/>
          <a:p>
            <a:r>
              <a:rPr lang="en-US" sz="2000" b="1"/>
              <a:t>Các tính năng: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33080D-77C4-4537-AFF3-91E49DC0DF31}"/>
              </a:ext>
            </a:extLst>
          </p:cNvPr>
          <p:cNvSpPr txBox="1">
            <a:spLocks/>
          </p:cNvSpPr>
          <p:nvPr/>
        </p:nvSpPr>
        <p:spPr>
          <a:xfrm>
            <a:off x="3607762" y="1700984"/>
            <a:ext cx="8082792" cy="40459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Ng</a:t>
            </a:r>
            <a:r>
              <a:rPr lang="vi-VN" sz="1800"/>
              <a:t>ư</a:t>
            </a:r>
            <a:r>
              <a:rPr lang="en-US" sz="1800"/>
              <a:t>ời dùng kéo thả các mô đun phân tích trong một giao diện trực quan.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mô đun kết nối với nhau thành một data network: đầu vào là dữ liệu, đầu ra là thông tin trực quan hóa.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/>
              <a:t>Các mô đun bao gồm: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Import</a:t>
            </a:r>
            <a:r>
              <a:rPr lang="en-US" sz="1800"/>
              <a:t> và </a:t>
            </a:r>
            <a:r>
              <a:rPr lang="en-US" sz="1800" i="1"/>
              <a:t>export: </a:t>
            </a:r>
            <a:r>
              <a:rPr lang="en-US" sz="1800"/>
              <a:t>tải và l</a:t>
            </a:r>
            <a:r>
              <a:rPr lang="vi-VN" sz="1800"/>
              <a:t>ư</a:t>
            </a:r>
            <a:r>
              <a:rPr lang="en-US" sz="1800"/>
              <a:t>u dữ liệu, hỗ trợ nhiều định dạng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Flow control: </a:t>
            </a:r>
            <a:r>
              <a:rPr lang="en-US" sz="1800"/>
              <a:t>tạo các vòng lặp và điều kiện thực thi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Realization: </a:t>
            </a:r>
            <a:r>
              <a:rPr lang="en-US" sz="1800"/>
              <a:t>ánh xạ dữ liệu thành các thực thể trực quan như lư</a:t>
            </a:r>
            <a:r>
              <a:rPr lang="vi-VN" sz="1800"/>
              <a:t>ơ</a:t>
            </a:r>
            <a:r>
              <a:rPr lang="en-US" sz="1800"/>
              <a:t>́i, đ</a:t>
            </a:r>
            <a:r>
              <a:rPr lang="vi-VN" sz="1800"/>
              <a:t>ư</a:t>
            </a:r>
            <a:r>
              <a:rPr lang="en-US" sz="1800"/>
              <a:t>ờng hư</a:t>
            </a:r>
            <a:r>
              <a:rPr lang="vi-VN" sz="1800"/>
              <a:t>ơ</a:t>
            </a:r>
            <a:r>
              <a:rPr lang="en-US" sz="1800"/>
              <a:t>́ng…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Rendering: </a:t>
            </a:r>
            <a:r>
              <a:rPr lang="en-US" sz="1800"/>
              <a:t>điều chỉnh các thuộc tính hiển thị nh</a:t>
            </a:r>
            <a:r>
              <a:rPr lang="vi-VN" sz="1800"/>
              <a:t>ư</a:t>
            </a:r>
            <a:r>
              <a:rPr lang="en-US" sz="1800"/>
              <a:t> độ sáng, cắt ảnh, h</a:t>
            </a:r>
            <a:r>
              <a:rPr lang="vi-VN" sz="1800"/>
              <a:t>ư</a:t>
            </a:r>
            <a:r>
              <a:rPr lang="en-US" sz="1800"/>
              <a:t>ớng nhìn…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Transformation</a:t>
            </a:r>
            <a:r>
              <a:rPr lang="en-US" sz="1800"/>
              <a:t>: các bộ lọc, hàm toán học, sắp xếp...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/>
              <a:t>Interactor</a:t>
            </a:r>
            <a:r>
              <a:rPr lang="en-US" sz="1800"/>
              <a:t>: các widgets t</a:t>
            </a:r>
            <a:r>
              <a:rPr lang="vi-VN" sz="1800"/>
              <a:t>ư</a:t>
            </a:r>
            <a:r>
              <a:rPr lang="en-US" sz="1800"/>
              <a:t>ơng tác trên giao diện nh</a:t>
            </a:r>
            <a:r>
              <a:rPr lang="vi-VN" sz="1800"/>
              <a:t>ư</a:t>
            </a:r>
            <a:r>
              <a:rPr lang="en-US" sz="1800"/>
              <a:t> trình chọn tệp, menu, button…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8F32CE-15A8-4D91-8802-08702D29AAB3}"/>
              </a:ext>
            </a:extLst>
          </p:cNvPr>
          <p:cNvCxnSpPr/>
          <p:nvPr/>
        </p:nvCxnSpPr>
        <p:spPr>
          <a:xfrm>
            <a:off x="3451123" y="1700984"/>
            <a:ext cx="0" cy="4041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4A6BAAE4-CD49-4A8F-A8A5-3EDABE57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CÁC HỆ THỐNG TRỰC QUAN HÓA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7343" y="2942303"/>
            <a:ext cx="1608251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một thiết kế: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185653" y="1071715"/>
            <a:ext cx="0" cy="491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1D1A267-CAC1-4B12-9362-A02B601B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21" y="236217"/>
            <a:ext cx="6340840" cy="61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D3704-E2BE-4C4F-BCE7-D04B6AAB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279" y="2942303"/>
            <a:ext cx="2034316" cy="973393"/>
          </a:xfrm>
        </p:spPr>
        <p:txBody>
          <a:bodyPr>
            <a:normAutofit/>
          </a:bodyPr>
          <a:lstStyle/>
          <a:p>
            <a:r>
              <a:rPr lang="en-US" sz="2000" b="1"/>
              <a:t>Ví dụ về hiển thị đầu ra:</a:t>
            </a:r>
            <a:endParaRPr lang="en-US" sz="20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6AF08-0F9F-4CD3-9CD4-8EAD07250637}"/>
              </a:ext>
            </a:extLst>
          </p:cNvPr>
          <p:cNvCxnSpPr>
            <a:cxnSpLocks/>
          </p:cNvCxnSpPr>
          <p:nvPr/>
        </p:nvCxnSpPr>
        <p:spPr>
          <a:xfrm>
            <a:off x="3018505" y="1071715"/>
            <a:ext cx="0" cy="491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748B39-8B5D-4D97-BB8E-639047F4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65" y="1589867"/>
            <a:ext cx="8521077" cy="36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1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purl.org/dc/terms/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409</TotalTime>
  <Words>1477</Words>
  <Application>Microsoft Office PowerPoint</Application>
  <PresentationFormat>Widescreen</PresentationFormat>
  <Paragraphs>175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Tenorite</vt:lpstr>
      <vt:lpstr>Wingdings</vt:lpstr>
      <vt:lpstr>Office Theme</vt:lpstr>
      <vt:lpstr>CÁC HỆ THỐNG TRỰC QUAN HÓA</vt:lpstr>
      <vt:lpstr>NỘI DUNG</vt:lpstr>
      <vt:lpstr>1. CÁC HỆ THỐNG DỰA TRÊN LOẠI DỮ LIỆU</vt:lpstr>
      <vt:lpstr>1.1. DỮ LIỆU KHOA HỌC</vt:lpstr>
      <vt:lpstr>OPENDX</vt:lpstr>
      <vt:lpstr>PowerPoint Presentation</vt:lpstr>
      <vt:lpstr>OPENDX</vt:lpstr>
      <vt:lpstr>PowerPoint Presentation</vt:lpstr>
      <vt:lpstr>PowerPoint Presentation</vt:lpstr>
      <vt:lpstr>1.2. DỮ LIỆU đa biến</vt:lpstr>
      <vt:lpstr>xmdvtool</vt:lpstr>
      <vt:lpstr>PowerPoint Presentation</vt:lpstr>
      <vt:lpstr>xmdvtool</vt:lpstr>
      <vt:lpstr>PowerPoint Presentation</vt:lpstr>
      <vt:lpstr>PowerPoint Presentation</vt:lpstr>
      <vt:lpstr>PowerPoint Presentation</vt:lpstr>
      <vt:lpstr>1.3. DỮ LIỆU đồ thị</vt:lpstr>
      <vt:lpstr>Graphviz</vt:lpstr>
      <vt:lpstr>Graphviz</vt:lpstr>
      <vt:lpstr>PowerPoint Presentation</vt:lpstr>
      <vt:lpstr>PowerPoint Presentation</vt:lpstr>
      <vt:lpstr>PowerPoint Presentation</vt:lpstr>
      <vt:lpstr>PowerPoint Presentation</vt:lpstr>
      <vt:lpstr>2. CÁC HỆ THỐNG DỰA TRÊN LOẠI phân tích</vt:lpstr>
      <vt:lpstr>2.1. Thống kê</vt:lpstr>
      <vt:lpstr>ggobi</vt:lpstr>
      <vt:lpstr>ggobi</vt:lpstr>
      <vt:lpstr>PowerPoint Presentation</vt:lpstr>
      <vt:lpstr>PowerPoint Presentation</vt:lpstr>
      <vt:lpstr>2.2. Không – thời gian</vt:lpstr>
      <vt:lpstr>Infoscope</vt:lpstr>
      <vt:lpstr>Infoscope</vt:lpstr>
      <vt:lpstr>PowerPoint Presentation</vt:lpstr>
      <vt:lpstr>3. Các hệ thống Trực quan hóa Dữ liệu dạng text</vt:lpstr>
      <vt:lpstr>jigsaw</vt:lpstr>
      <vt:lpstr>jigsaw</vt:lpstr>
      <vt:lpstr>PowerPoint Presentation</vt:lpstr>
      <vt:lpstr>XIN CẢM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Vũ Hưng</cp:lastModifiedBy>
  <cp:revision>37</cp:revision>
  <dcterms:created xsi:type="dcterms:W3CDTF">2022-11-26T13:44:55Z</dcterms:created>
  <dcterms:modified xsi:type="dcterms:W3CDTF">2022-11-28T15:10:51Z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